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5"/>
  </p:notesMasterIdLst>
  <p:sldIdLst>
    <p:sldId id="2867" r:id="rId4"/>
    <p:sldId id="300" r:id="rId5"/>
    <p:sldId id="291" r:id="rId6"/>
    <p:sldId id="2869" r:id="rId7"/>
    <p:sldId id="2870" r:id="rId8"/>
    <p:sldId id="2871" r:id="rId9"/>
    <p:sldId id="296" r:id="rId10"/>
    <p:sldId id="2872" r:id="rId11"/>
    <p:sldId id="2873" r:id="rId12"/>
    <p:sldId id="2868" r:id="rId13"/>
    <p:sldId id="297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93"/>
    <a:srgbClr val="A6A6A6"/>
    <a:srgbClr val="FF9966"/>
    <a:srgbClr val="FFFFFF"/>
    <a:srgbClr val="CCCCCC"/>
    <a:srgbClr val="19A4C6"/>
    <a:srgbClr val="15AAE7"/>
    <a:srgbClr val="FDEADA"/>
    <a:srgbClr val="EBEBEB"/>
    <a:srgbClr val="FFF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3" autoAdjust="0"/>
    <p:restoredTop sz="94660"/>
  </p:normalViewPr>
  <p:slideViewPr>
    <p:cSldViewPr snapToGrid="0">
      <p:cViewPr>
        <p:scale>
          <a:sx n="78" d="100"/>
          <a:sy n="78" d="100"/>
        </p:scale>
        <p:origin x="1464" y="1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5" d="100"/>
        <a:sy n="13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00F2F-15FA-4317-AF61-DBD361CD64E8}" type="datetimeFigureOut">
              <a:rPr lang="en-US" smtClean="0"/>
              <a:t>7/19/21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A6B24-76CE-4EF6-AD71-D1BEB36E4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39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 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B5EE44-A76F-A046-90E0-C2AF3AF26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40" y="182245"/>
            <a:ext cx="10561320" cy="640715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7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8. Reconocer y compart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35862384-AD3D-5D42-A8FC-5992812CF8D6}"/>
              </a:ext>
            </a:extLst>
          </p:cNvPr>
          <p:cNvSpPr/>
          <p:nvPr userDrawn="1"/>
        </p:nvSpPr>
        <p:spPr bwMode="auto">
          <a:xfrm>
            <a:off x="45752" y="44624"/>
            <a:ext cx="12100495" cy="323915"/>
          </a:xfrm>
          <a:prstGeom prst="rect">
            <a:avLst/>
          </a:prstGeom>
          <a:solidFill>
            <a:srgbClr val="19A4C6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738">
              <a:lnSpc>
                <a:spcPct val="120000"/>
              </a:lnSpc>
            </a:pPr>
            <a:r>
              <a:rPr lang="es-ES_tradnl" sz="1600" b="1" dirty="0">
                <a:solidFill>
                  <a:schemeClr val="tx2"/>
                </a:solidFill>
                <a:latin typeface="Arial Nova" panose="020B0504020202020204" pitchFamily="34" charset="0"/>
                <a:cs typeface="Arial"/>
              </a:rPr>
              <a:t>D8.  RECONOCER Y COMPARTIR 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83BB55-EC1E-AB48-97A5-4CAAAB7B9611}"/>
              </a:ext>
            </a:extLst>
          </p:cNvPr>
          <p:cNvSpPr/>
          <p:nvPr userDrawn="1"/>
        </p:nvSpPr>
        <p:spPr bwMode="auto">
          <a:xfrm>
            <a:off x="45752" y="364922"/>
            <a:ext cx="12100495" cy="644845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  <a:spcBef>
                <a:spcPts val="1200"/>
              </a:spcBef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618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406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1. Formar el 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35862384-AD3D-5D42-A8FC-5992812CF8D6}"/>
              </a:ext>
            </a:extLst>
          </p:cNvPr>
          <p:cNvSpPr/>
          <p:nvPr userDrawn="1"/>
        </p:nvSpPr>
        <p:spPr bwMode="auto">
          <a:xfrm>
            <a:off x="45752" y="44624"/>
            <a:ext cx="12100495" cy="323915"/>
          </a:xfrm>
          <a:prstGeom prst="rect">
            <a:avLst/>
          </a:prstGeom>
          <a:solidFill>
            <a:srgbClr val="19A4C6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738">
              <a:lnSpc>
                <a:spcPct val="120000"/>
              </a:lnSpc>
            </a:pPr>
            <a:r>
              <a:rPr lang="es-ES_tradnl" sz="1600" b="1" dirty="0">
                <a:solidFill>
                  <a:schemeClr val="tx2"/>
                </a:solidFill>
                <a:latin typeface="Arial Nova" panose="020B0504020202020204" pitchFamily="34" charset="0"/>
                <a:cs typeface="Arial"/>
              </a:rPr>
              <a:t>D1.  FORMAR EL EQUIPO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83BB55-EC1E-AB48-97A5-4CAAAB7B9611}"/>
              </a:ext>
            </a:extLst>
          </p:cNvPr>
          <p:cNvSpPr/>
          <p:nvPr userDrawn="1"/>
        </p:nvSpPr>
        <p:spPr bwMode="auto">
          <a:xfrm>
            <a:off x="45752" y="364922"/>
            <a:ext cx="12100495" cy="644845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  <a:spcBef>
                <a:spcPts val="1200"/>
              </a:spcBef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234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2. Definir el probl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35862384-AD3D-5D42-A8FC-5992812CF8D6}"/>
              </a:ext>
            </a:extLst>
          </p:cNvPr>
          <p:cNvSpPr/>
          <p:nvPr userDrawn="1"/>
        </p:nvSpPr>
        <p:spPr bwMode="auto">
          <a:xfrm>
            <a:off x="45752" y="44624"/>
            <a:ext cx="12100495" cy="323915"/>
          </a:xfrm>
          <a:prstGeom prst="rect">
            <a:avLst/>
          </a:prstGeom>
          <a:solidFill>
            <a:srgbClr val="19A4C6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738">
              <a:lnSpc>
                <a:spcPct val="120000"/>
              </a:lnSpc>
            </a:pPr>
            <a:r>
              <a:rPr lang="es-ES_tradnl" sz="1600" b="1" dirty="0">
                <a:solidFill>
                  <a:schemeClr val="tx2"/>
                </a:solidFill>
                <a:latin typeface="Arial Nova" panose="020B0504020202020204" pitchFamily="34" charset="0"/>
                <a:cs typeface="Arial"/>
              </a:rPr>
              <a:t>D2.  DEFINIR EL PROBLEMA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83BB55-EC1E-AB48-97A5-4CAAAB7B9611}"/>
              </a:ext>
            </a:extLst>
          </p:cNvPr>
          <p:cNvSpPr/>
          <p:nvPr userDrawn="1"/>
        </p:nvSpPr>
        <p:spPr bwMode="auto">
          <a:xfrm>
            <a:off x="45752" y="364922"/>
            <a:ext cx="12100495" cy="644845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  <a:spcBef>
                <a:spcPts val="1200"/>
              </a:spcBef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478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3. 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35862384-AD3D-5D42-A8FC-5992812CF8D6}"/>
              </a:ext>
            </a:extLst>
          </p:cNvPr>
          <p:cNvSpPr/>
          <p:nvPr userDrawn="1"/>
        </p:nvSpPr>
        <p:spPr bwMode="auto">
          <a:xfrm>
            <a:off x="45752" y="44624"/>
            <a:ext cx="12100495" cy="323915"/>
          </a:xfrm>
          <a:prstGeom prst="rect">
            <a:avLst/>
          </a:prstGeom>
          <a:solidFill>
            <a:srgbClr val="19A4C6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738">
              <a:lnSpc>
                <a:spcPct val="120000"/>
              </a:lnSpc>
            </a:pPr>
            <a:r>
              <a:rPr lang="es-ES_tradnl" sz="1600" b="1" dirty="0">
                <a:solidFill>
                  <a:schemeClr val="tx2"/>
                </a:solidFill>
                <a:latin typeface="Arial Nova" panose="020B0504020202020204" pitchFamily="34" charset="0"/>
                <a:cs typeface="Arial"/>
              </a:rPr>
              <a:t>D3.  ACCIONES TEMPORALES DE CONTENCIÓN (ICA)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83BB55-EC1E-AB48-97A5-4CAAAB7B9611}"/>
              </a:ext>
            </a:extLst>
          </p:cNvPr>
          <p:cNvSpPr/>
          <p:nvPr userDrawn="1"/>
        </p:nvSpPr>
        <p:spPr bwMode="auto">
          <a:xfrm>
            <a:off x="45752" y="364922"/>
            <a:ext cx="12100495" cy="644845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  <a:spcBef>
                <a:spcPts val="1200"/>
              </a:spcBef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055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4. Analizar las causas raí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35862384-AD3D-5D42-A8FC-5992812CF8D6}"/>
              </a:ext>
            </a:extLst>
          </p:cNvPr>
          <p:cNvSpPr/>
          <p:nvPr userDrawn="1"/>
        </p:nvSpPr>
        <p:spPr bwMode="auto">
          <a:xfrm>
            <a:off x="45752" y="44624"/>
            <a:ext cx="12100495" cy="323915"/>
          </a:xfrm>
          <a:prstGeom prst="rect">
            <a:avLst/>
          </a:prstGeom>
          <a:solidFill>
            <a:srgbClr val="19A4C6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738">
              <a:lnSpc>
                <a:spcPct val="120000"/>
              </a:lnSpc>
            </a:pPr>
            <a:r>
              <a:rPr lang="es-ES_tradnl" sz="1600" b="1" dirty="0">
                <a:solidFill>
                  <a:schemeClr val="tx2"/>
                </a:solidFill>
                <a:latin typeface="Arial Nova" panose="020B0504020202020204" pitchFamily="34" charset="0"/>
                <a:cs typeface="Arial"/>
              </a:rPr>
              <a:t>D4.  ANALIZAR LAS CAUSAS RAÍZ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83BB55-EC1E-AB48-97A5-4CAAAB7B9611}"/>
              </a:ext>
            </a:extLst>
          </p:cNvPr>
          <p:cNvSpPr/>
          <p:nvPr userDrawn="1"/>
        </p:nvSpPr>
        <p:spPr bwMode="auto">
          <a:xfrm>
            <a:off x="45752" y="364922"/>
            <a:ext cx="12100495" cy="644845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  <a:spcBef>
                <a:spcPts val="1200"/>
              </a:spcBef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543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5. Determinar las soluci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35862384-AD3D-5D42-A8FC-5992812CF8D6}"/>
              </a:ext>
            </a:extLst>
          </p:cNvPr>
          <p:cNvSpPr/>
          <p:nvPr userDrawn="1"/>
        </p:nvSpPr>
        <p:spPr bwMode="auto">
          <a:xfrm>
            <a:off x="45752" y="44624"/>
            <a:ext cx="12100495" cy="323915"/>
          </a:xfrm>
          <a:prstGeom prst="rect">
            <a:avLst/>
          </a:prstGeom>
          <a:solidFill>
            <a:srgbClr val="19A4C6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738">
              <a:lnSpc>
                <a:spcPct val="120000"/>
              </a:lnSpc>
            </a:pPr>
            <a:r>
              <a:rPr lang="es-ES_tradnl" sz="1600" b="1" dirty="0">
                <a:solidFill>
                  <a:schemeClr val="tx2"/>
                </a:solidFill>
                <a:latin typeface="Arial Nova" panose="020B0504020202020204" pitchFamily="34" charset="0"/>
                <a:cs typeface="Arial"/>
              </a:rPr>
              <a:t>D5.  DETERMINAR LAS SOLUCIONES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83BB55-EC1E-AB48-97A5-4CAAAB7B9611}"/>
              </a:ext>
            </a:extLst>
          </p:cNvPr>
          <p:cNvSpPr/>
          <p:nvPr userDrawn="1"/>
        </p:nvSpPr>
        <p:spPr bwMode="auto">
          <a:xfrm>
            <a:off x="45752" y="364922"/>
            <a:ext cx="12100495" cy="644845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  <a:spcBef>
                <a:spcPts val="1200"/>
              </a:spcBef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845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6. Implementar las soluci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35862384-AD3D-5D42-A8FC-5992812CF8D6}"/>
              </a:ext>
            </a:extLst>
          </p:cNvPr>
          <p:cNvSpPr/>
          <p:nvPr userDrawn="1"/>
        </p:nvSpPr>
        <p:spPr bwMode="auto">
          <a:xfrm>
            <a:off x="45752" y="44624"/>
            <a:ext cx="12100495" cy="323915"/>
          </a:xfrm>
          <a:prstGeom prst="rect">
            <a:avLst/>
          </a:prstGeom>
          <a:solidFill>
            <a:srgbClr val="19A4C6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738">
              <a:lnSpc>
                <a:spcPct val="120000"/>
              </a:lnSpc>
            </a:pPr>
            <a:r>
              <a:rPr lang="es-ES_tradnl" sz="1600" b="1" dirty="0">
                <a:solidFill>
                  <a:schemeClr val="tx2"/>
                </a:solidFill>
                <a:latin typeface="Arial Nova" panose="020B0504020202020204" pitchFamily="34" charset="0"/>
                <a:cs typeface="Arial"/>
              </a:rPr>
              <a:t>D6.  IMPLEMENTAR LAS SOLUCIONES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83BB55-EC1E-AB48-97A5-4CAAAB7B9611}"/>
              </a:ext>
            </a:extLst>
          </p:cNvPr>
          <p:cNvSpPr/>
          <p:nvPr userDrawn="1"/>
        </p:nvSpPr>
        <p:spPr bwMode="auto">
          <a:xfrm>
            <a:off x="45752" y="364922"/>
            <a:ext cx="12100495" cy="644845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  <a:spcBef>
                <a:spcPts val="1200"/>
              </a:spcBef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973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7. Prevenir problemas simila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35862384-AD3D-5D42-A8FC-5992812CF8D6}"/>
              </a:ext>
            </a:extLst>
          </p:cNvPr>
          <p:cNvSpPr/>
          <p:nvPr userDrawn="1"/>
        </p:nvSpPr>
        <p:spPr bwMode="auto">
          <a:xfrm>
            <a:off x="45752" y="44624"/>
            <a:ext cx="12100495" cy="323915"/>
          </a:xfrm>
          <a:prstGeom prst="rect">
            <a:avLst/>
          </a:prstGeom>
          <a:solidFill>
            <a:srgbClr val="19A4C6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738">
              <a:lnSpc>
                <a:spcPct val="120000"/>
              </a:lnSpc>
            </a:pPr>
            <a:r>
              <a:rPr lang="es-ES_tradnl" sz="1600" b="1" dirty="0">
                <a:solidFill>
                  <a:schemeClr val="tx2"/>
                </a:solidFill>
                <a:latin typeface="Arial Nova" panose="020B0504020202020204" pitchFamily="34" charset="0"/>
                <a:cs typeface="Arial"/>
              </a:rPr>
              <a:t>D7.  PREVENIR PROBLEMAS SIMILARES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83BB55-EC1E-AB48-97A5-4CAAAB7B9611}"/>
              </a:ext>
            </a:extLst>
          </p:cNvPr>
          <p:cNvSpPr/>
          <p:nvPr userDrawn="1"/>
        </p:nvSpPr>
        <p:spPr bwMode="auto">
          <a:xfrm>
            <a:off x="45752" y="364922"/>
            <a:ext cx="12100495" cy="644845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  <a:spcBef>
                <a:spcPts val="1200"/>
              </a:spcBef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spcBef>
                <a:spcPts val="300"/>
              </a:spcBef>
              <a:spcAft>
                <a:spcPts val="900"/>
              </a:spcAft>
            </a:pPr>
            <a:endParaRPr lang="es-ES_tradnl" sz="1400" dirty="0">
              <a:latin typeface="Arial"/>
              <a:cs typeface="Arial"/>
            </a:endParaRPr>
          </a:p>
          <a:p>
            <a:pPr defTabSz="820738">
              <a:lnSpc>
                <a:spcPct val="120000"/>
              </a:lnSpc>
            </a:pPr>
            <a:endParaRPr lang="es-ES_tradnl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customXml" Target="../../customXml/item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../customXml/item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1" y="4"/>
          <a:ext cx="198923" cy="146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" name="think-cell Slide" r:id="rId15" imgW="360" imgH="360" progId="">
                  <p:embed/>
                </p:oleObj>
              </mc:Choice>
              <mc:Fallback>
                <p:oleObj name="think-cell Slide" r:id="rId15" imgW="360" imgH="3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4"/>
                        <a:ext cx="198923" cy="1462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custData r:id="rId13"/>
      <p:custData r:id="rId14"/>
    </p:custDataLst>
    <p:extLst>
      <p:ext uri="{BB962C8B-B14F-4D97-AF65-F5344CB8AC3E}">
        <p14:creationId xmlns:p14="http://schemas.microsoft.com/office/powerpoint/2010/main" val="340282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9" r:id="rId2"/>
    <p:sldLayoutId id="214748367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</p:sldLayoutIdLst>
  <p:hf hdr="0"/>
  <p:txStyles>
    <p:titleStyle>
      <a:lvl1pPr algn="l" defTabSz="904103" rtl="0" eaLnBrk="1" latinLnBrk="0" hangingPunct="1">
        <a:spcBef>
          <a:spcPct val="0"/>
        </a:spcBef>
        <a:buNone/>
        <a:defRPr sz="2200" b="1" kern="1200">
          <a:solidFill>
            <a:srgbClr val="00359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0099" marR="0" indent="-250099" algn="l" defTabSz="903864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2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29448" marR="0" indent="-109693" algn="l" defTabSz="903864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69680" marR="0" indent="-264724" algn="l" defTabSz="903864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39474" marR="0" indent="-193760" algn="l" defTabSz="904103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34232" indent="-226026" algn="l" defTabSz="904103" rtl="0" eaLnBrk="1" latinLnBrk="0" hangingPunct="1">
        <a:spcBef>
          <a:spcPct val="20000"/>
        </a:spcBef>
        <a:buFont typeface="Arial" pitchFamily="34" charset="0"/>
        <a:buChar char="»"/>
        <a:defRPr sz="2211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486284" indent="-226026" algn="l" defTabSz="904103" rtl="0" eaLnBrk="1" latinLnBrk="0" hangingPunct="1">
        <a:spcBef>
          <a:spcPct val="20000"/>
        </a:spcBef>
        <a:buFont typeface="Arial" pitchFamily="34" charset="0"/>
        <a:buChar char="•"/>
        <a:defRPr sz="1935" kern="1200">
          <a:solidFill>
            <a:schemeClr val="tx1"/>
          </a:solidFill>
          <a:latin typeface="+mn-lt"/>
          <a:ea typeface="+mn-ea"/>
          <a:cs typeface="+mn-cs"/>
        </a:defRPr>
      </a:lvl6pPr>
      <a:lvl7pPr marL="2938335" indent="-226026" algn="l" defTabSz="904103" rtl="0" eaLnBrk="1" latinLnBrk="0" hangingPunct="1">
        <a:spcBef>
          <a:spcPct val="20000"/>
        </a:spcBef>
        <a:buFont typeface="Arial" pitchFamily="34" charset="0"/>
        <a:buChar char="•"/>
        <a:defRPr sz="1935" kern="1200">
          <a:solidFill>
            <a:schemeClr val="tx1"/>
          </a:solidFill>
          <a:latin typeface="+mn-lt"/>
          <a:ea typeface="+mn-ea"/>
          <a:cs typeface="+mn-cs"/>
        </a:defRPr>
      </a:lvl7pPr>
      <a:lvl8pPr marL="3390387" indent="-226026" algn="l" defTabSz="904103" rtl="0" eaLnBrk="1" latinLnBrk="0" hangingPunct="1">
        <a:spcBef>
          <a:spcPct val="20000"/>
        </a:spcBef>
        <a:buFont typeface="Arial" pitchFamily="34" charset="0"/>
        <a:buChar char="•"/>
        <a:defRPr sz="1935" kern="1200">
          <a:solidFill>
            <a:schemeClr val="tx1"/>
          </a:solidFill>
          <a:latin typeface="+mn-lt"/>
          <a:ea typeface="+mn-ea"/>
          <a:cs typeface="+mn-cs"/>
        </a:defRPr>
      </a:lvl8pPr>
      <a:lvl9pPr marL="3842438" indent="-226026" algn="l" defTabSz="904103" rtl="0" eaLnBrk="1" latinLnBrk="0" hangingPunct="1">
        <a:spcBef>
          <a:spcPct val="20000"/>
        </a:spcBef>
        <a:buFont typeface="Arial" pitchFamily="34" charset="0"/>
        <a:buChar char="•"/>
        <a:defRPr sz="19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4103" rtl="0" eaLnBrk="1" latinLnBrk="0" hangingPunct="1">
        <a:defRPr sz="1658" kern="1200">
          <a:solidFill>
            <a:schemeClr val="tx1"/>
          </a:solidFill>
          <a:latin typeface="+mn-lt"/>
          <a:ea typeface="+mn-ea"/>
          <a:cs typeface="+mn-cs"/>
        </a:defRPr>
      </a:lvl1pPr>
      <a:lvl2pPr marL="452052" algn="l" defTabSz="90410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904103" algn="l" defTabSz="90410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356155" algn="l" defTabSz="90410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4pPr>
      <a:lvl5pPr marL="1808206" algn="l" defTabSz="90410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5pPr>
      <a:lvl6pPr marL="2260258" algn="l" defTabSz="90410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6pPr>
      <a:lvl7pPr marL="2712309" algn="l" defTabSz="90410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7pPr>
      <a:lvl8pPr marL="3164361" algn="l" defTabSz="90410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8pPr>
      <a:lvl9pPr marL="3616412" algn="l" defTabSz="90410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12228" y="1699318"/>
            <a:ext cx="2963119" cy="97869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6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  <a:cs typeface="Arial Narrow" panose="020B0604020202020204" pitchFamily="34" charset="0"/>
              </a:rPr>
              <a:t>Proyecto 8D</a:t>
            </a:r>
          </a:p>
        </p:txBody>
      </p:sp>
      <p:sp>
        <p:nvSpPr>
          <p:cNvPr id="10" name="TextBox 18">
            <a:extLst>
              <a:ext uri="{FF2B5EF4-FFF2-40B4-BE49-F238E27FC236}">
                <a16:creationId xmlns:a16="http://schemas.microsoft.com/office/drawing/2014/main" id="{784138F5-A170-AA4F-81B4-B25132649A5B}"/>
              </a:ext>
            </a:extLst>
          </p:cNvPr>
          <p:cNvSpPr txBox="1"/>
          <p:nvPr/>
        </p:nvSpPr>
        <p:spPr>
          <a:xfrm>
            <a:off x="1012228" y="5769287"/>
            <a:ext cx="2880985" cy="75379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defTabSz="820738">
              <a:lnSpc>
                <a:spcPct val="120000"/>
              </a:lnSpc>
              <a:defRPr sz="1400">
                <a:latin typeface="Arial"/>
                <a:cs typeface="Arial"/>
              </a:defRPr>
            </a:lvl1pPr>
          </a:lstStyle>
          <a:p>
            <a:pPr>
              <a:spcAft>
                <a:spcPts val="600"/>
              </a:spcAft>
            </a:pPr>
            <a:r>
              <a:rPr lang="es-ES_tradn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Última actualización:</a:t>
            </a:r>
          </a:p>
          <a:p>
            <a:pPr>
              <a:spcAft>
                <a:spcPts val="600"/>
              </a:spcAft>
            </a:pPr>
            <a:r>
              <a:rPr lang="es-ES_tradn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dd-mm-aaaa		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2396D0-325E-3E49-A4F7-52124EFC3116}"/>
              </a:ext>
            </a:extLst>
          </p:cNvPr>
          <p:cNvSpPr txBox="1">
            <a:spLocks/>
          </p:cNvSpPr>
          <p:nvPr/>
        </p:nvSpPr>
        <p:spPr>
          <a:xfrm>
            <a:off x="966067" y="3052794"/>
            <a:ext cx="4519045" cy="16191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04103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00359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4000" b="0" dirty="0">
                <a:solidFill>
                  <a:srgbClr val="19A4C6"/>
                </a:solidFill>
                <a:latin typeface="Arial Nova" panose="020B0504020202020204" pitchFamily="34" charset="0"/>
                <a:cs typeface="Arial Narrow" panose="020B0604020202020204" pitchFamily="34" charset="0"/>
              </a:rPr>
              <a:t>Título:  </a:t>
            </a: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41919E27-872E-D245-8CF4-39B581F68236}"/>
              </a:ext>
            </a:extLst>
          </p:cNvPr>
          <p:cNvSpPr txBox="1">
            <a:spLocks/>
          </p:cNvSpPr>
          <p:nvPr/>
        </p:nvSpPr>
        <p:spPr>
          <a:xfrm>
            <a:off x="5467225" y="1094623"/>
            <a:ext cx="2096633" cy="867122"/>
          </a:xfrm>
          <a:prstGeom prst="rect">
            <a:avLst/>
          </a:prstGeom>
          <a:solidFill>
            <a:srgbClr val="19A4C6"/>
          </a:solidFill>
        </p:spPr>
        <p:txBody>
          <a:bodyPr anchor="ctr" anchorCtr="0"/>
          <a:lstStyle>
            <a:lvl1pPr marL="0" indent="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701501" indent="-290866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 marL="1229458" indent="-288421" algn="l" defTabSz="1231902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 marL="2028727" indent="-29331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j-lt"/>
              </a:defRPr>
            </a:lvl4pPr>
            <a:lvl5pPr marL="2605570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j-lt"/>
              </a:defRPr>
            </a:lvl5pPr>
            <a:lvl6pPr marL="3309514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4013458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4717402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5421346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s-ES" kern="0" dirty="0">
                <a:solidFill>
                  <a:srgbClr val="FFFFFF"/>
                </a:solidFill>
              </a:rPr>
              <a:t>D1. Formar el equipo</a:t>
            </a:r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ADF2FFF7-3BF7-554D-B8CD-FDE4BACA41B1}"/>
              </a:ext>
            </a:extLst>
          </p:cNvPr>
          <p:cNvSpPr txBox="1">
            <a:spLocks/>
          </p:cNvSpPr>
          <p:nvPr/>
        </p:nvSpPr>
        <p:spPr>
          <a:xfrm>
            <a:off x="5467225" y="2318648"/>
            <a:ext cx="2096633" cy="867122"/>
          </a:xfrm>
          <a:prstGeom prst="rect">
            <a:avLst/>
          </a:prstGeom>
          <a:solidFill>
            <a:srgbClr val="19A4C6"/>
          </a:solidFill>
        </p:spPr>
        <p:txBody>
          <a:bodyPr anchor="ctr" anchorCtr="0"/>
          <a:lstStyle>
            <a:lvl1pPr marL="0" indent="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701501" indent="-290866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 marL="1229458" indent="-288421" algn="l" defTabSz="1231902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 marL="2028727" indent="-29331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j-lt"/>
              </a:defRPr>
            </a:lvl4pPr>
            <a:lvl5pPr marL="2605570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j-lt"/>
              </a:defRPr>
            </a:lvl5pPr>
            <a:lvl6pPr marL="3309514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4013458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4717402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5421346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s-ES" kern="0" dirty="0">
                <a:solidFill>
                  <a:srgbClr val="FFFFFF"/>
                </a:solidFill>
              </a:rPr>
              <a:t>D2 Definir el problema</a:t>
            </a:r>
          </a:p>
        </p:txBody>
      </p:sp>
      <p:sp>
        <p:nvSpPr>
          <p:cNvPr id="16" name="Marcador de texto 4">
            <a:extLst>
              <a:ext uri="{FF2B5EF4-FFF2-40B4-BE49-F238E27FC236}">
                <a16:creationId xmlns:a16="http://schemas.microsoft.com/office/drawing/2014/main" id="{2CF8AB83-D4E0-AC4B-8B01-83FE372D2CD6}"/>
              </a:ext>
            </a:extLst>
          </p:cNvPr>
          <p:cNvSpPr txBox="1">
            <a:spLocks/>
          </p:cNvSpPr>
          <p:nvPr/>
        </p:nvSpPr>
        <p:spPr>
          <a:xfrm>
            <a:off x="5467225" y="3542673"/>
            <a:ext cx="2096633" cy="867122"/>
          </a:xfrm>
          <a:prstGeom prst="rect">
            <a:avLst/>
          </a:prstGeom>
          <a:solidFill>
            <a:srgbClr val="19A4C6"/>
          </a:solidFill>
        </p:spPr>
        <p:txBody>
          <a:bodyPr anchor="ctr" anchorCtr="0"/>
          <a:lstStyle>
            <a:lvl1pPr marL="0" indent="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701501" indent="-290866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 marL="1229458" indent="-288421" algn="l" defTabSz="1231902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 marL="2028727" indent="-29331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j-lt"/>
              </a:defRPr>
            </a:lvl4pPr>
            <a:lvl5pPr marL="2605570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j-lt"/>
              </a:defRPr>
            </a:lvl5pPr>
            <a:lvl6pPr marL="3309514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4013458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4717402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5421346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s-ES" kern="0" dirty="0">
                <a:solidFill>
                  <a:srgbClr val="FFFFFF"/>
                </a:solidFill>
              </a:rPr>
              <a:t>D3. Acciones temporales de contención </a:t>
            </a:r>
          </a:p>
        </p:txBody>
      </p:sp>
      <p:sp>
        <p:nvSpPr>
          <p:cNvPr id="17" name="Marcador de texto 4">
            <a:extLst>
              <a:ext uri="{FF2B5EF4-FFF2-40B4-BE49-F238E27FC236}">
                <a16:creationId xmlns:a16="http://schemas.microsoft.com/office/drawing/2014/main" id="{18152547-E4E9-8C43-BBF5-5E6BA1850B26}"/>
              </a:ext>
            </a:extLst>
          </p:cNvPr>
          <p:cNvSpPr txBox="1">
            <a:spLocks/>
          </p:cNvSpPr>
          <p:nvPr/>
        </p:nvSpPr>
        <p:spPr>
          <a:xfrm>
            <a:off x="5467225" y="4766698"/>
            <a:ext cx="2096633" cy="867122"/>
          </a:xfrm>
          <a:prstGeom prst="rect">
            <a:avLst/>
          </a:prstGeom>
          <a:solidFill>
            <a:srgbClr val="19A4C6"/>
          </a:solidFill>
        </p:spPr>
        <p:txBody>
          <a:bodyPr anchor="ctr" anchorCtr="0"/>
          <a:lstStyle>
            <a:lvl1pPr marL="0" indent="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701501" indent="-290866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 marL="1229458" indent="-288421" algn="l" defTabSz="1231902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 marL="2028727" indent="-29331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j-lt"/>
              </a:defRPr>
            </a:lvl4pPr>
            <a:lvl5pPr marL="2605570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j-lt"/>
              </a:defRPr>
            </a:lvl5pPr>
            <a:lvl6pPr marL="3309514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4013458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4717402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5421346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s-ES" kern="0" dirty="0">
                <a:solidFill>
                  <a:srgbClr val="FFFFFF"/>
                </a:solidFill>
              </a:rPr>
              <a:t>D4. Analizar las causas raíz</a:t>
            </a:r>
          </a:p>
        </p:txBody>
      </p:sp>
      <p:sp>
        <p:nvSpPr>
          <p:cNvPr id="18" name="Marcador de texto 4">
            <a:extLst>
              <a:ext uri="{FF2B5EF4-FFF2-40B4-BE49-F238E27FC236}">
                <a16:creationId xmlns:a16="http://schemas.microsoft.com/office/drawing/2014/main" id="{24638CBF-8292-2640-9DA8-3D164668B2D7}"/>
              </a:ext>
            </a:extLst>
          </p:cNvPr>
          <p:cNvSpPr txBox="1">
            <a:spLocks/>
          </p:cNvSpPr>
          <p:nvPr/>
        </p:nvSpPr>
        <p:spPr>
          <a:xfrm>
            <a:off x="8516937" y="1094623"/>
            <a:ext cx="2096633" cy="867122"/>
          </a:xfrm>
          <a:prstGeom prst="rect">
            <a:avLst/>
          </a:prstGeom>
          <a:solidFill>
            <a:srgbClr val="19A4C6"/>
          </a:solidFill>
        </p:spPr>
        <p:txBody>
          <a:bodyPr anchor="ctr" anchorCtr="0"/>
          <a:lstStyle>
            <a:lvl1pPr marL="0" indent="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701501" indent="-290866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 marL="1229458" indent="-288421" algn="l" defTabSz="1231902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 marL="2028727" indent="-29331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j-lt"/>
              </a:defRPr>
            </a:lvl4pPr>
            <a:lvl5pPr marL="2605570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j-lt"/>
              </a:defRPr>
            </a:lvl5pPr>
            <a:lvl6pPr marL="3309514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4013458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4717402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5421346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s-ES" kern="0" dirty="0">
                <a:solidFill>
                  <a:srgbClr val="FFFFFF"/>
                </a:solidFill>
              </a:rPr>
              <a:t>D5. Determinar las soluciones</a:t>
            </a:r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4283254B-F56A-5F47-81E2-D037BF6591EE}"/>
              </a:ext>
            </a:extLst>
          </p:cNvPr>
          <p:cNvSpPr txBox="1">
            <a:spLocks/>
          </p:cNvSpPr>
          <p:nvPr/>
        </p:nvSpPr>
        <p:spPr>
          <a:xfrm>
            <a:off x="8516937" y="2318648"/>
            <a:ext cx="2096633" cy="867122"/>
          </a:xfrm>
          <a:prstGeom prst="rect">
            <a:avLst/>
          </a:prstGeom>
          <a:solidFill>
            <a:srgbClr val="19A4C6"/>
          </a:solidFill>
        </p:spPr>
        <p:txBody>
          <a:bodyPr anchor="ctr" anchorCtr="0"/>
          <a:lstStyle>
            <a:lvl1pPr marL="0" indent="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701501" indent="-290866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 marL="1229458" indent="-288421" algn="l" defTabSz="1231902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 marL="2028727" indent="-29331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j-lt"/>
              </a:defRPr>
            </a:lvl4pPr>
            <a:lvl5pPr marL="2605570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j-lt"/>
              </a:defRPr>
            </a:lvl5pPr>
            <a:lvl6pPr marL="3309514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4013458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4717402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5421346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s-ES" kern="0" dirty="0">
                <a:solidFill>
                  <a:srgbClr val="FFFFFF"/>
                </a:solidFill>
              </a:rPr>
              <a:t>D6. Implementar las soluciones</a:t>
            </a:r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1C1A4C8-DA24-6B4B-8E9E-5515DF38D2B8}"/>
              </a:ext>
            </a:extLst>
          </p:cNvPr>
          <p:cNvSpPr txBox="1">
            <a:spLocks/>
          </p:cNvSpPr>
          <p:nvPr/>
        </p:nvSpPr>
        <p:spPr>
          <a:xfrm>
            <a:off x="8516937" y="3542673"/>
            <a:ext cx="2096633" cy="867122"/>
          </a:xfrm>
          <a:prstGeom prst="rect">
            <a:avLst/>
          </a:prstGeom>
          <a:solidFill>
            <a:srgbClr val="19A4C6"/>
          </a:solidFill>
        </p:spPr>
        <p:txBody>
          <a:bodyPr anchor="ctr" anchorCtr="0"/>
          <a:lstStyle>
            <a:lvl1pPr marL="0" indent="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701501" indent="-290866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 marL="1229458" indent="-288421" algn="l" defTabSz="1231902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 marL="2028727" indent="-29331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j-lt"/>
              </a:defRPr>
            </a:lvl4pPr>
            <a:lvl5pPr marL="2605570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j-lt"/>
              </a:defRPr>
            </a:lvl5pPr>
            <a:lvl6pPr marL="3309514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4013458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4717402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5421346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s-ES" kern="0" dirty="0">
                <a:solidFill>
                  <a:srgbClr val="FFFFFF"/>
                </a:solidFill>
              </a:rPr>
              <a:t>D7. Prevenir problemas similares</a:t>
            </a:r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B6BC16CD-2182-DF47-8980-56B3D43F4448}"/>
              </a:ext>
            </a:extLst>
          </p:cNvPr>
          <p:cNvSpPr txBox="1">
            <a:spLocks/>
          </p:cNvSpPr>
          <p:nvPr/>
        </p:nvSpPr>
        <p:spPr>
          <a:xfrm>
            <a:off x="8516936" y="4766699"/>
            <a:ext cx="2096633" cy="867122"/>
          </a:xfrm>
          <a:prstGeom prst="rect">
            <a:avLst/>
          </a:prstGeom>
          <a:solidFill>
            <a:srgbClr val="19A4C6"/>
          </a:solidFill>
        </p:spPr>
        <p:txBody>
          <a:bodyPr anchor="ctr" anchorCtr="0"/>
          <a:lstStyle>
            <a:lvl1pPr marL="0" indent="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bg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701501" indent="-290866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 marL="1229458" indent="-288421" algn="l" defTabSz="1231902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 marL="2028727" indent="-293310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j-lt"/>
              </a:defRPr>
            </a:lvl4pPr>
            <a:lvl5pPr marL="2605570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j-lt"/>
              </a:defRPr>
            </a:lvl5pPr>
            <a:lvl6pPr marL="3309514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4013458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4717402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5421346" indent="-288421" algn="l" defTabSz="1158574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s-ES" kern="0" dirty="0">
                <a:solidFill>
                  <a:srgbClr val="FFFFFF"/>
                </a:solidFill>
              </a:rPr>
              <a:t>D8. Reconocer  y compartir</a:t>
            </a: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16D5C860-A525-D048-900D-76E72ACCBB30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 bwMode="auto">
          <a:xfrm>
            <a:off x="6515542" y="1961745"/>
            <a:ext cx="0" cy="35690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8E7E7033-998E-5548-82EA-9530D0609482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 bwMode="auto">
          <a:xfrm>
            <a:off x="6515542" y="3185770"/>
            <a:ext cx="0" cy="35690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FBF93154-BD68-3E42-A2DD-6CE8F6BB84E3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 bwMode="auto">
          <a:xfrm>
            <a:off x="6515542" y="4409795"/>
            <a:ext cx="0" cy="35690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DB192D5C-B82C-6A40-B29F-8F117F9C9D91}"/>
              </a:ext>
            </a:extLst>
          </p:cNvPr>
          <p:cNvCxnSpPr>
            <a:cxnSpLocks/>
            <a:stCxn id="18" idx="2"/>
            <a:endCxn id="19" idx="0"/>
          </p:cNvCxnSpPr>
          <p:nvPr/>
        </p:nvCxnSpPr>
        <p:spPr bwMode="auto">
          <a:xfrm>
            <a:off x="9565254" y="1961745"/>
            <a:ext cx="0" cy="35690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750760A8-B9E1-994B-B2D8-259233C4A9E6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 bwMode="auto">
          <a:xfrm>
            <a:off x="9565254" y="3185770"/>
            <a:ext cx="0" cy="35690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5B81CEFA-6E4D-BB49-AD9D-454CB334CDAA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 bwMode="auto">
          <a:xfrm flipH="1">
            <a:off x="9565253" y="4409795"/>
            <a:ext cx="1" cy="35690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6" name="Conector angular 5">
            <a:extLst>
              <a:ext uri="{FF2B5EF4-FFF2-40B4-BE49-F238E27FC236}">
                <a16:creationId xmlns:a16="http://schemas.microsoft.com/office/drawing/2014/main" id="{259E5A29-2C27-084D-A48F-2270CF0B928B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 flipV="1">
            <a:off x="7563858" y="1528184"/>
            <a:ext cx="953079" cy="3672075"/>
          </a:xfrm>
          <a:prstGeom prst="bentConnector3">
            <a:avLst/>
          </a:prstGeom>
          <a:solidFill>
            <a:schemeClr val="accent1"/>
          </a:solidFill>
          <a:ln w="3175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42" name="Flecha derecha 41">
            <a:extLst>
              <a:ext uri="{FF2B5EF4-FFF2-40B4-BE49-F238E27FC236}">
                <a16:creationId xmlns:a16="http://schemas.microsoft.com/office/drawing/2014/main" id="{7F4226BB-055A-4442-BD1C-5ABC250F7F0B}"/>
              </a:ext>
            </a:extLst>
          </p:cNvPr>
          <p:cNvSpPr/>
          <p:nvPr/>
        </p:nvSpPr>
        <p:spPr>
          <a:xfrm rot="8418792">
            <a:off x="10387659" y="2114687"/>
            <a:ext cx="827481" cy="823860"/>
          </a:xfrm>
          <a:prstGeom prst="rightArrow">
            <a:avLst>
              <a:gd name="adj1" fmla="val 50000"/>
              <a:gd name="adj2" fmla="val 49764"/>
            </a:avLst>
          </a:prstGeom>
          <a:solidFill>
            <a:srgbClr val="FFB793"/>
          </a:solidFill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43" name="Título 1">
            <a:extLst>
              <a:ext uri="{FF2B5EF4-FFF2-40B4-BE49-F238E27FC236}">
                <a16:creationId xmlns:a16="http://schemas.microsoft.com/office/drawing/2014/main" id="{6ED5C7E5-7B24-6443-9732-7A840EB45328}"/>
              </a:ext>
            </a:extLst>
          </p:cNvPr>
          <p:cNvSpPr txBox="1">
            <a:spLocks/>
          </p:cNvSpPr>
          <p:nvPr/>
        </p:nvSpPr>
        <p:spPr>
          <a:xfrm>
            <a:off x="10837343" y="1441714"/>
            <a:ext cx="1162895" cy="97869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04103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00359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  <a:cs typeface="Arial Narrow" panose="020B0604020202020204" pitchFamily="34" charset="0"/>
              </a:rPr>
              <a:t>Estamos aquí</a:t>
            </a:r>
          </a:p>
        </p:txBody>
      </p:sp>
    </p:spTree>
    <p:extLst>
      <p:ext uri="{BB962C8B-B14F-4D97-AF65-F5344CB8AC3E}">
        <p14:creationId xmlns:p14="http://schemas.microsoft.com/office/powerpoint/2010/main" val="1721745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6A97D-48FF-3A47-9DEE-8CBF524F1171}"/>
              </a:ext>
            </a:extLst>
          </p:cNvPr>
          <p:cNvSpPr txBox="1">
            <a:spLocks/>
          </p:cNvSpPr>
          <p:nvPr/>
        </p:nvSpPr>
        <p:spPr>
          <a:xfrm>
            <a:off x="672552" y="2648930"/>
            <a:ext cx="10700940" cy="206196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04103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00359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sz="4800" b="0" dirty="0">
                <a:solidFill>
                  <a:srgbClr val="19A4C6"/>
                </a:solidFill>
                <a:latin typeface="Arial Nova" panose="020B0504020202020204" pitchFamily="34" charset="0"/>
                <a:cs typeface="Arial Narrow" panose="020B0604020202020204" pitchFamily="34" charset="0"/>
              </a:rPr>
              <a:t>Anexo</a:t>
            </a:r>
          </a:p>
          <a:p>
            <a:pPr algn="ctr"/>
            <a:endParaRPr lang="en-US" sz="4000" b="0" dirty="0">
              <a:solidFill>
                <a:srgbClr val="19A4C6"/>
              </a:solidFill>
              <a:latin typeface="Arial Nova" panose="020B0504020202020204" pitchFamily="34" charset="0"/>
              <a:cs typeface="Arial Narrow" panose="020B0604020202020204" pitchFamily="34" charset="0"/>
            </a:endParaRPr>
          </a:p>
          <a:p>
            <a:pPr algn="ctr"/>
            <a:r>
              <a:rPr lang="en-US" sz="2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  <a:cs typeface="Arial Narrow" panose="020B0604020202020204" pitchFamily="34" charset="0"/>
              </a:rPr>
              <a:t>(Gráficas, análisis, desarollo de las soluciones, etc.) </a:t>
            </a:r>
          </a:p>
        </p:txBody>
      </p:sp>
    </p:spTree>
    <p:extLst>
      <p:ext uri="{BB962C8B-B14F-4D97-AF65-F5344CB8AC3E}">
        <p14:creationId xmlns:p14="http://schemas.microsoft.com/office/powerpoint/2010/main" val="2661073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9F31632F-1D3F-4A4F-8000-E5EB940E3199}"/>
              </a:ext>
            </a:extLst>
          </p:cNvPr>
          <p:cNvCxnSpPr/>
          <p:nvPr/>
        </p:nvCxnSpPr>
        <p:spPr>
          <a:xfrm>
            <a:off x="6096000" y="400692"/>
            <a:ext cx="0" cy="6457308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2BCA91C5-9411-3D4D-9688-333B2D21B0BE}"/>
              </a:ext>
            </a:extLst>
          </p:cNvPr>
          <p:cNvSpPr txBox="1"/>
          <p:nvPr/>
        </p:nvSpPr>
        <p:spPr>
          <a:xfrm>
            <a:off x="158933" y="560024"/>
            <a:ext cx="1180388" cy="276999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3ACC4A0-B565-804D-902D-C4025F9819A7}"/>
              </a:ext>
            </a:extLst>
          </p:cNvPr>
          <p:cNvSpPr txBox="1"/>
          <p:nvPr/>
        </p:nvSpPr>
        <p:spPr>
          <a:xfrm>
            <a:off x="6331989" y="559904"/>
            <a:ext cx="1329851" cy="276999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8273BB7-1856-B84C-8F9B-23D2C98ECA88}"/>
              </a:ext>
            </a:extLst>
          </p:cNvPr>
          <p:cNvSpPr txBox="1"/>
          <p:nvPr/>
        </p:nvSpPr>
        <p:spPr>
          <a:xfrm>
            <a:off x="6331988" y="4493194"/>
            <a:ext cx="2027863" cy="276999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 / ACCIONES:</a:t>
            </a:r>
          </a:p>
        </p:txBody>
      </p:sp>
      <p:sp>
        <p:nvSpPr>
          <p:cNvPr id="6" name="Cerrar corchete 5">
            <a:extLst>
              <a:ext uri="{FF2B5EF4-FFF2-40B4-BE49-F238E27FC236}">
                <a16:creationId xmlns:a16="http://schemas.microsoft.com/office/drawing/2014/main" id="{35974466-8B54-3949-9B07-F0BD4ED5D60C}"/>
              </a:ext>
            </a:extLst>
          </p:cNvPr>
          <p:cNvSpPr/>
          <p:nvPr/>
        </p:nvSpPr>
        <p:spPr>
          <a:xfrm rot="5400000">
            <a:off x="8980842" y="1182758"/>
            <a:ext cx="137009" cy="5634616"/>
          </a:xfrm>
          <a:prstGeom prst="rightBracket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echa abajo 6">
            <a:extLst>
              <a:ext uri="{FF2B5EF4-FFF2-40B4-BE49-F238E27FC236}">
                <a16:creationId xmlns:a16="http://schemas.microsoft.com/office/drawing/2014/main" id="{A2DBFC82-C851-F743-80AF-0C1DB3FBD7A5}"/>
              </a:ext>
            </a:extLst>
          </p:cNvPr>
          <p:cNvSpPr/>
          <p:nvPr/>
        </p:nvSpPr>
        <p:spPr>
          <a:xfrm>
            <a:off x="7048073" y="4157592"/>
            <a:ext cx="565079" cy="246580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 w="9525" cmpd="sng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10A3AF-81B9-F444-A082-409289566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052024"/>
              </p:ext>
            </p:extLst>
          </p:nvPr>
        </p:nvGraphicFramePr>
        <p:xfrm>
          <a:off x="179660" y="484753"/>
          <a:ext cx="11779463" cy="6208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0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30936">
                  <a:extLst>
                    <a:ext uri="{9D8B030D-6E8A-4147-A177-3AD203B41FA5}">
                      <a16:colId xmlns:a16="http://schemas.microsoft.com/office/drawing/2014/main" val="2614310780"/>
                    </a:ext>
                  </a:extLst>
                </a:gridCol>
              </a:tblGrid>
              <a:tr h="379306">
                <a:tc>
                  <a:txBody>
                    <a:bodyPr/>
                    <a:lstStyle/>
                    <a:p>
                      <a:r>
                        <a:rPr lang="es-ES_tradnl" sz="16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TITULO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i="0">
                        <a:solidFill>
                          <a:schemeClr val="accent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8802057"/>
                  </a:ext>
                </a:extLst>
              </a:tr>
              <a:tr h="558844">
                <a:tc>
                  <a:txBody>
                    <a:bodyPr/>
                    <a:lstStyle/>
                    <a:p>
                      <a:r>
                        <a:rPr lang="es-ES_tradnl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Resumen ejecutivo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i="0">
                        <a:solidFill>
                          <a:schemeClr val="accent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47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_tradnl" sz="1400" b="1" i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Objetivo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23502" lvl="1" indent="-171450" algn="l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ES_tradnl" sz="1200" b="0" i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03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_tradnl" sz="1400" b="1" i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Indicadores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23502" lvl="1" indent="-171450" algn="l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s-ES_tradnl" sz="1200" b="0" i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59772991"/>
                  </a:ext>
                </a:extLst>
              </a:tr>
              <a:tr h="932882">
                <a:tc>
                  <a:txBody>
                    <a:bodyPr/>
                    <a:lstStyle/>
                    <a:p>
                      <a:r>
                        <a:rPr lang="es-ES_tradnl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Alcance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ES: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 marL="142525" marR="142525" marT="71263" marB="71263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NO es alcance: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 marL="142525" marR="142525" marT="71263" marB="71263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192">
                <a:tc>
                  <a:txBody>
                    <a:bodyPr/>
                    <a:lstStyle/>
                    <a:p>
                      <a:r>
                        <a:rPr lang="es-ES_tradnl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Entregables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 marL="142525" marR="142525" marT="71263" marB="71263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 marL="142525" marR="142525" marT="71263" marB="71263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728331"/>
                  </a:ext>
                </a:extLst>
              </a:tr>
              <a:tr h="573806">
                <a:tc>
                  <a:txBody>
                    <a:bodyPr/>
                    <a:lstStyle/>
                    <a:p>
                      <a:r>
                        <a:rPr lang="es-ES_tradnl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Participantes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LIDERA:</a:t>
                      </a:r>
                    </a:p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SPONSOR:</a:t>
                      </a:r>
                    </a:p>
                  </a:txBody>
                  <a:tcPr marL="142525" marR="142525" marT="71263" marB="71263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EQUIPO DE TRABAJO:</a:t>
                      </a:r>
                    </a:p>
                  </a:txBody>
                  <a:tcPr marL="142525" marR="142525" marT="71263" marB="71263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935935"/>
                  </a:ext>
                </a:extLst>
              </a:tr>
              <a:tr h="465106">
                <a:tc>
                  <a:txBody>
                    <a:bodyPr/>
                    <a:lstStyle/>
                    <a:p>
                      <a:r>
                        <a:rPr lang="es-ES_tradnl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Recursos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200" b="0" noProof="0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142525" marR="142525" marT="71263" marB="71263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4"/>
                        </a:solidFill>
                        <a:latin typeface="Arial"/>
                        <a:cs typeface="Arial"/>
                      </a:endParaRPr>
                    </a:p>
                  </a:txBody>
                  <a:tcPr marL="142525" marR="142525" marT="71263" marB="71263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57311"/>
                  </a:ext>
                </a:extLst>
              </a:tr>
              <a:tr h="1491446">
                <a:tc>
                  <a:txBody>
                    <a:bodyPr/>
                    <a:lstStyle/>
                    <a:p>
                      <a:r>
                        <a:rPr lang="es-ES_tradnl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Calendario general</a:t>
                      </a:r>
                    </a:p>
                  </a:txBody>
                  <a:tcPr marL="142525" marR="142525" marT="71263" marB="71263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ACTIVIDADES: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 marL="142525" marR="142525" marT="71263" marB="71263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FECHAS: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171450" marR="0" indent="-171450" algn="l" defTabSz="837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 marL="142525" marR="142525" marT="71263" marB="71263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12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8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1">
            <a:extLst>
              <a:ext uri="{FF2B5EF4-FFF2-40B4-BE49-F238E27FC236}">
                <a16:creationId xmlns:a16="http://schemas.microsoft.com/office/drawing/2014/main" id="{2B9076E7-D4E1-2241-87D5-CA0A08449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598212"/>
              </p:ext>
            </p:extLst>
          </p:nvPr>
        </p:nvGraphicFramePr>
        <p:xfrm>
          <a:off x="117836" y="435577"/>
          <a:ext cx="11801616" cy="442409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53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7326">
                  <a:extLst>
                    <a:ext uri="{9D8B030D-6E8A-4147-A177-3AD203B41FA5}">
                      <a16:colId xmlns:a16="http://schemas.microsoft.com/office/drawing/2014/main" val="2875000024"/>
                    </a:ext>
                  </a:extLst>
                </a:gridCol>
                <a:gridCol w="2008011">
                  <a:extLst>
                    <a:ext uri="{9D8B030D-6E8A-4147-A177-3AD203B41FA5}">
                      <a16:colId xmlns:a16="http://schemas.microsoft.com/office/drawing/2014/main" val="3892490006"/>
                    </a:ext>
                  </a:extLst>
                </a:gridCol>
                <a:gridCol w="1474928">
                  <a:extLst>
                    <a:ext uri="{9D8B030D-6E8A-4147-A177-3AD203B41FA5}">
                      <a16:colId xmlns:a16="http://schemas.microsoft.com/office/drawing/2014/main" val="2727599666"/>
                    </a:ext>
                  </a:extLst>
                </a:gridCol>
                <a:gridCol w="3617933">
                  <a:extLst>
                    <a:ext uri="{9D8B030D-6E8A-4147-A177-3AD203B41FA5}">
                      <a16:colId xmlns:a16="http://schemas.microsoft.com/office/drawing/2014/main" val="2590560266"/>
                    </a:ext>
                  </a:extLst>
                </a:gridCol>
              </a:tblGrid>
              <a:tr h="358213">
                <a:tc rowSpan="3">
                  <a:txBody>
                    <a:bodyPr/>
                    <a:lstStyle/>
                    <a:p>
                      <a:pPr algn="l"/>
                      <a:r>
                        <a:rPr lang="es-ES_tradnl" sz="140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GAP</a:t>
                      </a:r>
                    </a:p>
                  </a:txBody>
                  <a:tcPr marL="104749" marR="104749"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s-ES_tradnl" sz="14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</a:t>
                      </a:r>
                      <a:r>
                        <a:rPr lang="es-ES_tradnl" sz="16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s-ES_tradnl" sz="14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4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_tradnl" sz="1400" b="0" i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Qué cosa específica (Pieza, KPI, Línea,...)  tiene el gap (Gap = deviación entre la situación ACTUAL y DEBERÍA ). </a:t>
                      </a:r>
                      <a:endParaRPr lang="es-ES_tradnl" sz="1400" b="1" baseline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4749" marR="104749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79646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05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_tradnl" sz="1200" b="1" baseline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ACTUAL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_tradnl" sz="12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DEBERÍA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104749" marR="104749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s-ES_tradnl" sz="1200" b="1" dirty="0">
                          <a:solidFill>
                            <a:schemeClr val="accent4"/>
                          </a:solidFill>
                          <a:latin typeface="Arial"/>
                          <a:cs typeface="Arial"/>
                        </a:rPr>
                        <a:t>DEBERÍA</a:t>
                      </a:r>
                      <a:endParaRPr lang="es-ES" sz="1200">
                        <a:solidFill>
                          <a:schemeClr val="accent4"/>
                        </a:solidFill>
                      </a:endParaRPr>
                    </a:p>
                  </a:txBody>
                  <a:tcPr marL="104749" marR="104749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519732"/>
                  </a:ext>
                </a:extLst>
              </a:tr>
              <a:tr h="1148936">
                <a:tc vMerge="1">
                  <a:txBody>
                    <a:bodyPr/>
                    <a:lstStyle/>
                    <a:p>
                      <a:pPr algn="l"/>
                      <a:endParaRPr lang="es-ES_tradnl" sz="1200" baseline="0" noProof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104749" marR="104749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</a:t>
                      </a: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(Con datos y hechos. Evita suposiciones o posibles causas sin validar)</a:t>
                      </a:r>
                    </a:p>
                  </a:txBody>
                  <a:tcPr marL="104749" marR="104749" anchor="ctr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XXXXXX</a:t>
                      </a: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200" b="0" i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(Cuál debería ser la situación / comportamiento del objeto)</a:t>
                      </a:r>
                      <a:endParaRPr lang="es-E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4749" marR="104749" anchor="ctr">
                    <a:lnL w="635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XXXXXX</a:t>
                      </a: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200" b="0" i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041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(Cuál debería ser la situación / comportamiento del objeto)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33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_tradnl" sz="1400" b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CUÁNDO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_tradnl" sz="1200" b="0" baseline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(¿Cuándo se observó por primera vez?, Algun patrón de tiempo, turnos, días,..  o tendencia?, etc. 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33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_tradnl" sz="1400" b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DÓNDE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_tradnl" sz="1200" b="0" baseline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(¿Dónde se observa el gap? en qué parte del objeto, ubicación,? Datos geográficos si aplican...?)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055">
                <a:tc rowSpan="3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_tradnl" sz="1400" b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IMPACTO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s-ES_tradnl" sz="1200" b="1" baseline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IMPACTO EN EL CLIENTE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b="1" baseline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IMPACTO INTERNO</a:t>
                      </a:r>
                      <a:endParaRPr lang="es-ES" sz="1200">
                        <a:solidFill>
                          <a:schemeClr val="tx1"/>
                        </a:solidFill>
                      </a:endParaRP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>
                        <a:solidFill>
                          <a:schemeClr val="accent4"/>
                        </a:solidFill>
                      </a:endParaRP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b="1" baseline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RECURSOS ESTIMADOS</a:t>
                      </a:r>
                      <a:endParaRPr lang="es-ES" sz="1200">
                        <a:solidFill>
                          <a:schemeClr val="tx1"/>
                        </a:solidFill>
                      </a:endParaRP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702281"/>
                  </a:ext>
                </a:extLst>
              </a:tr>
              <a:tr h="2943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s-ES_tradnl" sz="1200" b="1" i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(*)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s-ES_tradnl" sz="1200" b="1" i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(*)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s-ES_tradnl" sz="1200" b="1" i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(*)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1862562"/>
                  </a:ext>
                </a:extLst>
              </a:tr>
              <a:tr h="893851">
                <a:tc vMerge="1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es-ES_tradnl" sz="1200" b="1" baseline="0" noProof="0" dirty="0">
                        <a:solidFill>
                          <a:srgbClr val="26348B"/>
                        </a:solidFill>
                        <a:latin typeface="Arial"/>
                        <a:cs typeface="Arial"/>
                      </a:endParaRP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s-ES_tradnl" sz="1200" b="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(posibles reclamaciones o pérdida de reputación, ventas,...?)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(Costes? </a:t>
                      </a:r>
                    </a:p>
                    <a:p>
                      <a:pPr algn="l"/>
                      <a:r>
                        <a:rPr lang="es-E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Unidades afectadas / lotes?</a:t>
                      </a:r>
                    </a:p>
                    <a:p>
                      <a:pPr algn="l"/>
                      <a:r>
                        <a:rPr lang="es-E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Derroche? 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(idea orientativa sobre dedicación, compras, etc.. para solucionar el gap)</a:t>
                      </a:r>
                    </a:p>
                  </a:txBody>
                  <a:tcPr marL="104749" marR="10474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967030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A5A2F74E-099D-A548-A31F-534BD117466E}"/>
              </a:ext>
            </a:extLst>
          </p:cNvPr>
          <p:cNvSpPr txBox="1"/>
          <p:nvPr/>
        </p:nvSpPr>
        <p:spPr>
          <a:xfrm>
            <a:off x="189756" y="5185458"/>
            <a:ext cx="2653932" cy="276999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(Gráficas o datos complementarios...)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A5B2DF-0E4D-0E47-8060-083DD6F68BFC}"/>
              </a:ext>
            </a:extLst>
          </p:cNvPr>
          <p:cNvSpPr/>
          <p:nvPr/>
        </p:nvSpPr>
        <p:spPr>
          <a:xfrm>
            <a:off x="7639113" y="6532445"/>
            <a:ext cx="428033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1000" dirty="0">
                <a:latin typeface="Arial Nova" panose="020B0504020202020204" pitchFamily="34" charset="0"/>
                <a:cs typeface="Arial Narrow" panose="020B0604020202020204" pitchFamily="34" charset="0"/>
              </a:rPr>
              <a:t>(*) 1. BAJO / 2. MODERADO / 3. MODERADO  / 4. ALTO / 5. MUY ALTO</a:t>
            </a:r>
          </a:p>
        </p:txBody>
      </p:sp>
    </p:spTree>
    <p:extLst>
      <p:ext uri="{BB962C8B-B14F-4D97-AF65-F5344CB8AC3E}">
        <p14:creationId xmlns:p14="http://schemas.microsoft.com/office/powerpoint/2010/main" val="367641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CCC636AF-C983-3448-8E61-DAF9C5D07606}"/>
              </a:ext>
            </a:extLst>
          </p:cNvPr>
          <p:cNvSpPr/>
          <p:nvPr/>
        </p:nvSpPr>
        <p:spPr>
          <a:xfrm>
            <a:off x="80948" y="5474421"/>
            <a:ext cx="4060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se ha evaluado la eficacia de las ICA?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6D8AA08-8703-1748-8081-4D29333E53BF}"/>
              </a:ext>
            </a:extLst>
          </p:cNvPr>
          <p:cNvSpPr/>
          <p:nvPr/>
        </p:nvSpPr>
        <p:spPr>
          <a:xfrm>
            <a:off x="7687293" y="5474421"/>
            <a:ext cx="4049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eficacia estimada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3F7CCE0-214D-CF44-BDEC-AB8461C47EA8}"/>
              </a:ext>
            </a:extLst>
          </p:cNvPr>
          <p:cNvCxnSpPr>
            <a:cxnSpLocks/>
          </p:cNvCxnSpPr>
          <p:nvPr/>
        </p:nvCxnSpPr>
        <p:spPr>
          <a:xfrm>
            <a:off x="80948" y="5450179"/>
            <a:ext cx="1203010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EA623338-9988-9B40-9A3B-F69A975E1473}"/>
              </a:ext>
            </a:extLst>
          </p:cNvPr>
          <p:cNvCxnSpPr>
            <a:cxnSpLocks/>
          </p:cNvCxnSpPr>
          <p:nvPr/>
        </p:nvCxnSpPr>
        <p:spPr>
          <a:xfrm flipV="1">
            <a:off x="7687293" y="5450179"/>
            <a:ext cx="0" cy="131875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76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C06B3F5-9AF8-614D-82B6-F50B3F08E9F8}"/>
              </a:ext>
            </a:extLst>
          </p:cNvPr>
          <p:cNvSpPr/>
          <p:nvPr/>
        </p:nvSpPr>
        <p:spPr>
          <a:xfrm>
            <a:off x="80948" y="5474527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se han validado las hipótesis de Causa Raíz?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6CE8705-4965-2341-8018-87EE70DED3F7}"/>
              </a:ext>
            </a:extLst>
          </p:cNvPr>
          <p:cNvCxnSpPr>
            <a:cxnSpLocks/>
          </p:cNvCxnSpPr>
          <p:nvPr/>
        </p:nvCxnSpPr>
        <p:spPr>
          <a:xfrm>
            <a:off x="80948" y="5450179"/>
            <a:ext cx="1203010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60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E4CE7C-5607-0445-BDD3-C0269DFEC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116182"/>
              </p:ext>
            </p:extLst>
          </p:nvPr>
        </p:nvGraphicFramePr>
        <p:xfrm>
          <a:off x="257402" y="569210"/>
          <a:ext cx="11677196" cy="3388753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305195">
                  <a:extLst>
                    <a:ext uri="{9D8B030D-6E8A-4147-A177-3AD203B41FA5}">
                      <a16:colId xmlns:a16="http://schemas.microsoft.com/office/drawing/2014/main" val="1681524351"/>
                    </a:ext>
                  </a:extLst>
                </a:gridCol>
                <a:gridCol w="6304656">
                  <a:extLst>
                    <a:ext uri="{9D8B030D-6E8A-4147-A177-3AD203B41FA5}">
                      <a16:colId xmlns:a16="http://schemas.microsoft.com/office/drawing/2014/main" val="1794645148"/>
                    </a:ext>
                  </a:extLst>
                </a:gridCol>
                <a:gridCol w="2067345">
                  <a:extLst>
                    <a:ext uri="{9D8B030D-6E8A-4147-A177-3AD203B41FA5}">
                      <a16:colId xmlns:a16="http://schemas.microsoft.com/office/drawing/2014/main" val="4099400198"/>
                    </a:ext>
                  </a:extLst>
                </a:gridCol>
              </a:tblGrid>
              <a:tr h="428317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Causas Raíz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Soluciones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Valoración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11446"/>
                  </a:ext>
                </a:extLst>
              </a:tr>
              <a:tr h="740109">
                <a:tc>
                  <a:txBody>
                    <a:bodyPr/>
                    <a:lstStyle/>
                    <a:p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748127"/>
                  </a:ext>
                </a:extLst>
              </a:tr>
              <a:tr h="740109">
                <a:tc>
                  <a:txBody>
                    <a:bodyPr/>
                    <a:lstStyle/>
                    <a:p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641805"/>
                  </a:ext>
                </a:extLst>
              </a:tr>
              <a:tr h="740109">
                <a:tc>
                  <a:txBody>
                    <a:bodyPr/>
                    <a:lstStyle/>
                    <a:p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161737"/>
                  </a:ext>
                </a:extLst>
              </a:tr>
              <a:tr h="740109">
                <a:tc>
                  <a:txBody>
                    <a:bodyPr/>
                    <a:lstStyle/>
                    <a:p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420121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B4E88D79-78A3-274D-975E-E699C04B75EE}"/>
              </a:ext>
            </a:extLst>
          </p:cNvPr>
          <p:cNvSpPr/>
          <p:nvPr/>
        </p:nvSpPr>
        <p:spPr>
          <a:xfrm>
            <a:off x="80948" y="5474421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se ha evaluado que las soluciones serán eficaces?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9524212-0148-3F45-A865-981643E50811}"/>
              </a:ext>
            </a:extLst>
          </p:cNvPr>
          <p:cNvSpPr/>
          <p:nvPr/>
        </p:nvSpPr>
        <p:spPr>
          <a:xfrm>
            <a:off x="7687293" y="5474421"/>
            <a:ext cx="4049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eficacia estimada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28E451D9-1606-4646-AEF4-26307D035902}"/>
              </a:ext>
            </a:extLst>
          </p:cNvPr>
          <p:cNvCxnSpPr>
            <a:cxnSpLocks/>
          </p:cNvCxnSpPr>
          <p:nvPr/>
        </p:nvCxnSpPr>
        <p:spPr>
          <a:xfrm>
            <a:off x="80948" y="5450179"/>
            <a:ext cx="1203010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8037807-EF53-994A-9CA3-297E2F5B269C}"/>
              </a:ext>
            </a:extLst>
          </p:cNvPr>
          <p:cNvCxnSpPr>
            <a:cxnSpLocks/>
          </p:cNvCxnSpPr>
          <p:nvPr/>
        </p:nvCxnSpPr>
        <p:spPr>
          <a:xfrm flipV="1">
            <a:off x="7687293" y="5450179"/>
            <a:ext cx="0" cy="131875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52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40AD429-1C19-684B-93C9-2CCAEE8E0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35443"/>
              </p:ext>
            </p:extLst>
          </p:nvPr>
        </p:nvGraphicFramePr>
        <p:xfrm>
          <a:off x="174379" y="808775"/>
          <a:ext cx="11665321" cy="312195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7437705">
                  <a:extLst>
                    <a:ext uri="{9D8B030D-6E8A-4147-A177-3AD203B41FA5}">
                      <a16:colId xmlns:a16="http://schemas.microsoft.com/office/drawing/2014/main" val="1681524351"/>
                    </a:ext>
                  </a:extLst>
                </a:gridCol>
                <a:gridCol w="1353787">
                  <a:extLst>
                    <a:ext uri="{9D8B030D-6E8A-4147-A177-3AD203B41FA5}">
                      <a16:colId xmlns:a16="http://schemas.microsoft.com/office/drawing/2014/main" val="1794645148"/>
                    </a:ext>
                  </a:extLst>
                </a:gridCol>
                <a:gridCol w="1425039">
                  <a:extLst>
                    <a:ext uri="{9D8B030D-6E8A-4147-A177-3AD203B41FA5}">
                      <a16:colId xmlns:a16="http://schemas.microsoft.com/office/drawing/2014/main" val="4099400198"/>
                    </a:ext>
                  </a:extLst>
                </a:gridCol>
                <a:gridCol w="1448790">
                  <a:extLst>
                    <a:ext uri="{9D8B030D-6E8A-4147-A177-3AD203B41FA5}">
                      <a16:colId xmlns:a16="http://schemas.microsoft.com/office/drawing/2014/main" val="1426518421"/>
                    </a:ext>
                  </a:extLst>
                </a:gridCol>
              </a:tblGrid>
              <a:tr h="369635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Quién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11446"/>
                  </a:ext>
                </a:extLst>
              </a:tr>
              <a:tr h="393189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748127"/>
                  </a:ext>
                </a:extLst>
              </a:tr>
              <a:tr h="393189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641805"/>
                  </a:ext>
                </a:extLst>
              </a:tr>
              <a:tr h="393189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161737"/>
                  </a:ext>
                </a:extLst>
              </a:tr>
              <a:tr h="393189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758236"/>
                  </a:ext>
                </a:extLst>
              </a:tr>
              <a:tr h="393189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9358"/>
                  </a:ext>
                </a:extLst>
              </a:tr>
              <a:tr h="393189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420121"/>
                  </a:ext>
                </a:extLst>
              </a:tr>
              <a:tr h="393189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345196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2091DE83-4854-6B4B-8BC7-228ADD27B63C}"/>
              </a:ext>
            </a:extLst>
          </p:cNvPr>
          <p:cNvSpPr/>
          <p:nvPr/>
        </p:nvSpPr>
        <p:spPr>
          <a:xfrm>
            <a:off x="174379" y="415532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IMPLEMENTACIÓN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4143C56-90C4-2248-948C-FBD12855E530}"/>
              </a:ext>
            </a:extLst>
          </p:cNvPr>
          <p:cNvSpPr/>
          <p:nvPr/>
        </p:nvSpPr>
        <p:spPr>
          <a:xfrm>
            <a:off x="88865" y="516664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VALIDACIÓN DE RESULTADOS: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B8F9FE4-D970-DE40-8977-26A25AB09D88}"/>
              </a:ext>
            </a:extLst>
          </p:cNvPr>
          <p:cNvSpPr/>
          <p:nvPr/>
        </p:nvSpPr>
        <p:spPr>
          <a:xfrm>
            <a:off x="6184865" y="5166643"/>
            <a:ext cx="4049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SE HA ESTANDARIZADO?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0FB2E33A-DEA0-4F41-842A-C56AA5EB93C7}"/>
              </a:ext>
            </a:extLst>
          </p:cNvPr>
          <p:cNvCxnSpPr>
            <a:cxnSpLocks/>
          </p:cNvCxnSpPr>
          <p:nvPr/>
        </p:nvCxnSpPr>
        <p:spPr>
          <a:xfrm>
            <a:off x="88865" y="5105795"/>
            <a:ext cx="1203010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ED3D1B9-C155-974A-B51A-E549F1AD03B3}"/>
              </a:ext>
            </a:extLst>
          </p:cNvPr>
          <p:cNvCxnSpPr>
            <a:cxnSpLocks/>
          </p:cNvCxnSpPr>
          <p:nvPr/>
        </p:nvCxnSpPr>
        <p:spPr>
          <a:xfrm flipV="1">
            <a:off x="6107875" y="5105795"/>
            <a:ext cx="0" cy="168738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483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D42CD96-F2D2-8E4D-9E87-50A8B2C3B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65694"/>
              </p:ext>
            </p:extLst>
          </p:nvPr>
        </p:nvGraphicFramePr>
        <p:xfrm>
          <a:off x="245527" y="642521"/>
          <a:ext cx="11700946" cy="476095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4730130">
                  <a:extLst>
                    <a:ext uri="{9D8B030D-6E8A-4147-A177-3AD203B41FA5}">
                      <a16:colId xmlns:a16="http://schemas.microsoft.com/office/drawing/2014/main" val="1681524351"/>
                    </a:ext>
                  </a:extLst>
                </a:gridCol>
                <a:gridCol w="3087585">
                  <a:extLst>
                    <a:ext uri="{9D8B030D-6E8A-4147-A177-3AD203B41FA5}">
                      <a16:colId xmlns:a16="http://schemas.microsoft.com/office/drawing/2014/main" val="1794645148"/>
                    </a:ext>
                  </a:extLst>
                </a:gridCol>
                <a:gridCol w="3883231">
                  <a:extLst>
                    <a:ext uri="{9D8B030D-6E8A-4147-A177-3AD203B41FA5}">
                      <a16:colId xmlns:a16="http://schemas.microsoft.com/office/drawing/2014/main" val="4099400198"/>
                    </a:ext>
                  </a:extLst>
                </a:gridCol>
              </a:tblGrid>
              <a:tr h="47376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Causas (procesos y sistemas)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Procesos similares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Preventivas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11446"/>
                  </a:ext>
                </a:extLst>
              </a:tr>
              <a:tr h="857438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748127"/>
                  </a:ext>
                </a:extLst>
              </a:tr>
              <a:tr h="857438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641805"/>
                  </a:ext>
                </a:extLst>
              </a:tr>
              <a:tr h="857438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161737"/>
                  </a:ext>
                </a:extLst>
              </a:tr>
              <a:tr h="857438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758236"/>
                  </a:ext>
                </a:extLst>
              </a:tr>
              <a:tr h="857438">
                <a:tc>
                  <a:txBody>
                    <a:bodyPr/>
                    <a:lstStyle/>
                    <a:p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345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88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C5381DA-67A8-4C4E-ADDC-302A830C09CC}"/>
              </a:ext>
            </a:extLst>
          </p:cNvPr>
          <p:cNvSpPr/>
          <p:nvPr/>
        </p:nvSpPr>
        <p:spPr>
          <a:xfrm>
            <a:off x="135163" y="490472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LECCIONES APRENDIDAS: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5DB9969-849F-0A41-BEB3-BB60779A20C5}"/>
              </a:ext>
            </a:extLst>
          </p:cNvPr>
          <p:cNvSpPr/>
          <p:nvPr/>
        </p:nvSpPr>
        <p:spPr>
          <a:xfrm>
            <a:off x="135163" y="5851479"/>
            <a:ext cx="4946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OTRAS CONSIDERACIONES / RECOMENDACIONES: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B2284ED-E6F0-744C-8140-D6C3E991305B}"/>
              </a:ext>
            </a:extLst>
          </p:cNvPr>
          <p:cNvSpPr/>
          <p:nvPr/>
        </p:nvSpPr>
        <p:spPr>
          <a:xfrm>
            <a:off x="135163" y="4774951"/>
            <a:ext cx="28395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 / ACCIONES:</a:t>
            </a:r>
          </a:p>
        </p:txBody>
      </p:sp>
      <p:sp>
        <p:nvSpPr>
          <p:cNvPr id="7" name="Flecha abajo 6">
            <a:extLst>
              <a:ext uri="{FF2B5EF4-FFF2-40B4-BE49-F238E27FC236}">
                <a16:creationId xmlns:a16="http://schemas.microsoft.com/office/drawing/2014/main" id="{231483CC-0DDD-104F-9CEF-69722F8AC4EA}"/>
              </a:ext>
            </a:extLst>
          </p:cNvPr>
          <p:cNvSpPr/>
          <p:nvPr/>
        </p:nvSpPr>
        <p:spPr>
          <a:xfrm>
            <a:off x="1087111" y="4373704"/>
            <a:ext cx="672241" cy="307767"/>
          </a:xfrm>
          <a:prstGeom prst="downArrow">
            <a:avLst/>
          </a:prstGeom>
          <a:solidFill>
            <a:schemeClr val="tx2">
              <a:lumMod val="95000"/>
            </a:schemeClr>
          </a:solidFill>
          <a:ln w="9525" cmpd="sng">
            <a:solidFill>
              <a:schemeClr val="tx1">
                <a:lumMod val="65000"/>
                <a:lumOff val="3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8" name="Cerrar corchete 7">
            <a:extLst>
              <a:ext uri="{FF2B5EF4-FFF2-40B4-BE49-F238E27FC236}">
                <a16:creationId xmlns:a16="http://schemas.microsoft.com/office/drawing/2014/main" id="{6D785CB3-6386-4F4C-9764-0453EBBCA54E}"/>
              </a:ext>
            </a:extLst>
          </p:cNvPr>
          <p:cNvSpPr/>
          <p:nvPr/>
        </p:nvSpPr>
        <p:spPr>
          <a:xfrm rot="5400000">
            <a:off x="6005661" y="-1751085"/>
            <a:ext cx="138367" cy="11879362"/>
          </a:xfrm>
          <a:prstGeom prst="rightBracke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2588"/>
      </p:ext>
    </p:extLst>
  </p:cSld>
  <p:clrMapOvr>
    <a:masterClrMapping/>
  </p:clrMapOvr>
</p:sld>
</file>

<file path=ppt/theme/theme1.xml><?xml version="1.0" encoding="utf-8"?>
<a:theme xmlns:a="http://schemas.openxmlformats.org/drawingml/2006/main" name="Bain Letter">
  <a:themeElements>
    <a:clrScheme name="BCNonwovens">
      <a:dk1>
        <a:sysClr val="windowText" lastClr="000000"/>
      </a:dk1>
      <a:lt1>
        <a:srgbClr val="CCCCCC"/>
      </a:lt1>
      <a:dk2>
        <a:srgbClr val="FFFFFF"/>
      </a:dk2>
      <a:lt2>
        <a:srgbClr val="000000"/>
      </a:lt2>
      <a:accent1>
        <a:srgbClr val="CCCCCC"/>
      </a:accent1>
      <a:accent2>
        <a:srgbClr val="FFFFFF"/>
      </a:accent2>
      <a:accent3>
        <a:srgbClr val="C5003E"/>
      </a:accent3>
      <a:accent4>
        <a:srgbClr val="003594"/>
      </a:accent4>
      <a:accent5>
        <a:srgbClr val="777777"/>
      </a:accent5>
      <a:accent6>
        <a:srgbClr val="333333"/>
      </a:accent6>
      <a:hlink>
        <a:srgbClr val="003594"/>
      </a:hlink>
      <a:folHlink>
        <a:srgbClr val="CC0000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 w="19050" cmpd="sng">
          <a:solidFill>
            <a:schemeClr val="tx1"/>
          </a:solidFill>
          <a:prstDash val="solid"/>
        </a:ln>
      </a:spPr>
      <a:bodyPr lIns="0" tIns="0" rIns="0" bIns="0" rtlCol="0" anchor="ctr"/>
      <a:lstStyle>
        <a:defPPr algn="ctr">
          <a:defRPr sz="1200" b="1" dirty="0" smtClean="0">
            <a:solidFill>
              <a:srgbClr val="000000"/>
            </a:solidFill>
            <a:latin typeface="Verdana" panose="020B060403050404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howfilename>true</Showfilename>
</file>

<file path=customXml/item2.xml><?xml version="1.0" encoding="utf-8"?>
<Showofficecode>true</Showofficecode>
</file>

<file path=customXml/itemProps1.xml><?xml version="1.0" encoding="utf-8"?>
<ds:datastoreItem xmlns:ds="http://schemas.openxmlformats.org/officeDocument/2006/customXml" ds:itemID="{9A6B666A-96F7-44D0-91A6-D6800A003B59}">
  <ds:schemaRefs/>
</ds:datastoreItem>
</file>

<file path=customXml/itemProps2.xml><?xml version="1.0" encoding="utf-8"?>
<ds:datastoreItem xmlns:ds="http://schemas.openxmlformats.org/officeDocument/2006/customXml" ds:itemID="{6E0071B0-BEE9-4A3D-9CC1-E33054CBAAF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6355</TotalTime>
  <Words>383</Words>
  <Application>Microsoft Macintosh PowerPoint</Application>
  <PresentationFormat>Panorámica</PresentationFormat>
  <Paragraphs>106</Paragraphs>
  <Slides>11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Arial Narrow</vt:lpstr>
      <vt:lpstr>Arial Nova</vt:lpstr>
      <vt:lpstr>Calibri</vt:lpstr>
      <vt:lpstr>Marlett</vt:lpstr>
      <vt:lpstr>Verdana</vt:lpstr>
      <vt:lpstr>Bain Letter</vt:lpstr>
      <vt:lpstr>think-cell Slide</vt:lpstr>
      <vt:lpstr>Proyecto 8D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 and expected outcomes</dc:title>
  <dc:creator>Rafael Dufour</dc:creator>
  <cp:lastModifiedBy>Roberto Corral</cp:lastModifiedBy>
  <cp:revision>297</cp:revision>
  <cp:lastPrinted>2018-06-15T15:53:05Z</cp:lastPrinted>
  <dcterms:created xsi:type="dcterms:W3CDTF">2016-11-16T18:23:19Z</dcterms:created>
  <dcterms:modified xsi:type="dcterms:W3CDTF">2021-07-19T17:51:57Z</dcterms:modified>
</cp:coreProperties>
</file>